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173306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1184863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45206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705758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3824249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3616449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2939867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2130914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4210697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160389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D4B84-7672-486E-A1AF-BD6E322ADE9B}" type="datetimeFigureOut">
              <a:rPr lang="en-IN" smtClean="0"/>
              <a:pPr/>
              <a:t>26-04-2023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2420843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D4B84-7672-486E-A1AF-BD6E322ADE9B}" type="datetimeFigureOut">
              <a:rPr lang="en-IN" smtClean="0"/>
              <a:pPr/>
              <a:t>26-04-2023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233B5-4656-4C97-8C08-B26F37F774F3}" type="slidenum">
              <a:rPr lang="en-IN" smtClean="0"/>
              <a:pPr/>
              <a:t>‹#›</a:t>
            </a:fld>
            <a:endParaRPr lang="en-IN"/>
          </a:p>
        </p:txBody>
      </p:sp>
    </p:spTree>
    <p:extLst>
      <p:ext uri="{BB962C8B-B14F-4D97-AF65-F5344CB8AC3E}">
        <p14:creationId xmlns="" xmlns:p14="http://schemas.microsoft.com/office/powerpoint/2010/main" val="3098100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Government College of arts and Science Aurangabad</a:t>
            </a:r>
            <a:endParaRPr lang="en-IN" sz="3200" b="1" dirty="0"/>
          </a:p>
        </p:txBody>
      </p:sp>
      <p:sp>
        <p:nvSpPr>
          <p:cNvPr id="3" name="Content Placeholder 2"/>
          <p:cNvSpPr>
            <a:spLocks noGrp="1"/>
          </p:cNvSpPr>
          <p:nvPr>
            <p:ph idx="1"/>
          </p:nvPr>
        </p:nvSpPr>
        <p:spPr>
          <a:xfrm>
            <a:off x="838200" y="1237957"/>
            <a:ext cx="10515600" cy="5472332"/>
          </a:xfrm>
        </p:spPr>
        <p:txBody>
          <a:bodyPr>
            <a:noAutofit/>
          </a:bodyPr>
          <a:lstStyle/>
          <a:p>
            <a:pPr marL="0" indent="0" algn="ctr">
              <a:buNone/>
            </a:pPr>
            <a:endParaRPr lang="en-US" sz="3200" b="1" dirty="0" smtClean="0"/>
          </a:p>
          <a:p>
            <a:pPr marL="0" indent="0" algn="ctr">
              <a:buNone/>
            </a:pPr>
            <a:r>
              <a:rPr lang="en-US" sz="3200" b="1" dirty="0" smtClean="0"/>
              <a:t>Department of Home Science </a:t>
            </a:r>
          </a:p>
          <a:p>
            <a:pPr marL="0" indent="0" algn="ctr">
              <a:buNone/>
            </a:pPr>
            <a:endParaRPr lang="en-US" sz="3200" b="1" dirty="0" smtClean="0"/>
          </a:p>
          <a:p>
            <a:pPr marL="0" indent="0" algn="ctr">
              <a:buNone/>
            </a:pPr>
            <a:r>
              <a:rPr lang="en-US" sz="3200" b="1" smtClean="0"/>
              <a:t>Subject </a:t>
            </a:r>
            <a:r>
              <a:rPr lang="en-US" sz="3200" b="1" smtClean="0"/>
              <a:t>: Event </a:t>
            </a:r>
            <a:r>
              <a:rPr lang="en-US" sz="3200" b="1" dirty="0" smtClean="0"/>
              <a:t>Management</a:t>
            </a:r>
          </a:p>
          <a:p>
            <a:pPr marL="0" indent="0" algn="ctr">
              <a:buNone/>
            </a:pPr>
            <a:r>
              <a:rPr lang="en-US" sz="3200" b="1" dirty="0" smtClean="0"/>
              <a:t>2019-20</a:t>
            </a:r>
          </a:p>
          <a:p>
            <a:pPr marL="0" indent="0" algn="ctr">
              <a:buNone/>
            </a:pPr>
            <a:endParaRPr lang="en-US" sz="3200" b="1" dirty="0" smtClean="0"/>
          </a:p>
          <a:p>
            <a:pPr marL="0" indent="0" algn="ctr">
              <a:buNone/>
            </a:pPr>
            <a:r>
              <a:rPr lang="en-US" sz="3200" b="1" dirty="0" smtClean="0"/>
              <a:t>Presented by : </a:t>
            </a:r>
            <a:r>
              <a:rPr lang="en-US" sz="3200" b="1" dirty="0" err="1" smtClean="0"/>
              <a:t>Assiot</a:t>
            </a:r>
            <a:r>
              <a:rPr lang="en-US" sz="3200" b="1" dirty="0" smtClean="0"/>
              <a:t>. Prof  Maya </a:t>
            </a:r>
            <a:r>
              <a:rPr lang="en-US" sz="3200" b="1" dirty="0" err="1" smtClean="0"/>
              <a:t>Wanjare</a:t>
            </a:r>
            <a:r>
              <a:rPr lang="en-US" sz="3200" b="1" dirty="0" smtClean="0"/>
              <a:t> </a:t>
            </a:r>
            <a:endParaRPr lang="en-IN" sz="3200" b="1" dirty="0"/>
          </a:p>
        </p:txBody>
      </p:sp>
    </p:spTree>
    <p:extLst>
      <p:ext uri="{BB962C8B-B14F-4D97-AF65-F5344CB8AC3E}">
        <p14:creationId xmlns:p14="http://schemas.microsoft.com/office/powerpoint/2010/main" xmlns="" val="2619336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4096" y="858368"/>
            <a:ext cx="9955369" cy="5262979"/>
          </a:xfrm>
          <a:prstGeom prst="rect">
            <a:avLst/>
          </a:prstGeom>
        </p:spPr>
        <p:txBody>
          <a:bodyPr wrap="square">
            <a:spAutoFit/>
          </a:bodyPr>
          <a:lstStyle/>
          <a:p>
            <a:r>
              <a:rPr lang="en-IN" sz="2400" dirty="0" smtClean="0">
                <a:latin typeface="Times New Roman" panose="02020603050405020304" pitchFamily="18" charset="0"/>
                <a:cs typeface="Times New Roman" panose="02020603050405020304" pitchFamily="18" charset="0"/>
              </a:rPr>
              <a:t>MEANING  OF EVENT </a:t>
            </a:r>
          </a:p>
          <a:p>
            <a:r>
              <a:rPr lang="en-IN" sz="2400" dirty="0" smtClean="0">
                <a:latin typeface="Times New Roman" panose="02020603050405020304" pitchFamily="18" charset="0"/>
                <a:cs typeface="Times New Roman" panose="02020603050405020304" pitchFamily="18" charset="0"/>
              </a:rPr>
              <a:t>• According to Professor Philip Kotler,  • </a:t>
            </a:r>
            <a:r>
              <a:rPr lang="en-IN" sz="2400" dirty="0" err="1" smtClean="0">
                <a:latin typeface="Times New Roman" panose="02020603050405020304" pitchFamily="18" charset="0"/>
                <a:cs typeface="Times New Roman" panose="02020603050405020304" pitchFamily="18" charset="0"/>
              </a:rPr>
              <a:t>Evets</a:t>
            </a:r>
            <a:r>
              <a:rPr lang="en-IN" sz="2400" dirty="0" smtClean="0">
                <a:latin typeface="Times New Roman" panose="02020603050405020304" pitchFamily="18" charset="0"/>
                <a:cs typeface="Times New Roman" panose="02020603050405020304" pitchFamily="18" charset="0"/>
              </a:rPr>
              <a:t> are defines as occurrences designed to communicate particular messages to target </a:t>
            </a:r>
            <a:r>
              <a:rPr lang="en-IN" sz="2400" dirty="0" err="1" smtClean="0">
                <a:latin typeface="Times New Roman" panose="02020603050405020304" pitchFamily="18" charset="0"/>
                <a:cs typeface="Times New Roman" panose="02020603050405020304" pitchFamily="18" charset="0"/>
              </a:rPr>
              <a:t>audiee</a:t>
            </a:r>
            <a:r>
              <a:rPr lang="en-IN" sz="2400" dirty="0" smtClean="0">
                <a:latin typeface="Times New Roman" panose="02020603050405020304" pitchFamily="18" charset="0"/>
                <a:cs typeface="Times New Roman" panose="02020603050405020304" pitchFamily="18" charset="0"/>
              </a:rPr>
              <a:t>.</a:t>
            </a:r>
          </a:p>
          <a:p>
            <a:endParaRPr lang="en-IN"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MEANING OF EVENT MANAGEMENT  </a:t>
            </a:r>
          </a:p>
          <a:p>
            <a:r>
              <a:rPr lang="en-US" sz="2400" dirty="0" smtClean="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Event Management is the process of Planning, </a:t>
            </a:r>
            <a:r>
              <a:rPr lang="en-US" sz="2400" dirty="0" err="1" smtClean="0">
                <a:latin typeface="Times New Roman" panose="02020603050405020304" pitchFamily="18" charset="0"/>
                <a:cs typeface="Times New Roman" panose="02020603050405020304" pitchFamily="18" charset="0"/>
              </a:rPr>
              <a:t>organisationing</a:t>
            </a:r>
            <a:r>
              <a:rPr lang="en-US" sz="2400" dirty="0" smtClean="0">
                <a:latin typeface="Times New Roman" panose="02020603050405020304" pitchFamily="18" charset="0"/>
                <a:cs typeface="Times New Roman" panose="02020603050405020304" pitchFamily="18" charset="0"/>
              </a:rPr>
              <a:t>, co-ordination, analyzing, marketing, producing and evaluating an event. • It is different way of promoting a product, service or idea. </a:t>
            </a:r>
            <a:endParaRPr lang="en-IN" sz="2400" dirty="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p>
            <a:endParaRPr lang="en-IN" sz="2400" dirty="0" smtClean="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8092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951" y="365597"/>
            <a:ext cx="11028609" cy="6155531"/>
          </a:xfrm>
          <a:prstGeom prst="rect">
            <a:avLst/>
          </a:prstGeom>
        </p:spPr>
        <p:txBody>
          <a:bodyPr wrap="square">
            <a:spAutoFit/>
          </a:bodyPr>
          <a:lstStyle/>
          <a:p>
            <a:r>
              <a:rPr lang="en-IN" b="1" dirty="0" smtClean="0">
                <a:latin typeface="Times New Roman" pitchFamily="18" charset="0"/>
                <a:cs typeface="Times New Roman" pitchFamily="18" charset="0"/>
              </a:rPr>
              <a:t>Why Event Management/ Need </a:t>
            </a:r>
          </a:p>
          <a:p>
            <a:r>
              <a:rPr lang="en-IN" sz="2000" dirty="0" smtClean="0"/>
              <a:t>• Needed everywhere – In the of entertainment,  finance, government , fashion, sports, music. • Team work – successful events • Creative thinking – thinking out of box, problem solving. • Strong leadership – </a:t>
            </a:r>
            <a:r>
              <a:rPr lang="en-IN" sz="2000" dirty="0" err="1" smtClean="0"/>
              <a:t>Negotional</a:t>
            </a:r>
            <a:r>
              <a:rPr lang="en-IN" sz="2000" dirty="0" smtClean="0"/>
              <a:t> between clients, suppliers, flexibility </a:t>
            </a:r>
          </a:p>
          <a:p>
            <a:endParaRPr lang="en-IN" sz="2000" dirty="0"/>
          </a:p>
          <a:p>
            <a:endParaRPr lang="en-IN"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CHARACTERISTIC OF EVENT MANAGMENT </a:t>
            </a:r>
          </a:p>
          <a:p>
            <a:r>
              <a:rPr lang="en-US" sz="2000" dirty="0" smtClean="0"/>
              <a:t>• Creative Process: The team must be creative and dynamic. It must come up with new ideas. </a:t>
            </a:r>
          </a:p>
          <a:p>
            <a:r>
              <a:rPr lang="en-US" sz="2000" dirty="0" smtClean="0"/>
              <a:t> </a:t>
            </a:r>
          </a:p>
          <a:p>
            <a:r>
              <a:rPr lang="en-US" sz="2000" dirty="0" smtClean="0"/>
              <a:t>• Objective: goals to be achieved.  </a:t>
            </a:r>
          </a:p>
          <a:p>
            <a:r>
              <a:rPr lang="en-US" sz="2000" dirty="0" smtClean="0"/>
              <a:t> </a:t>
            </a:r>
          </a:p>
          <a:p>
            <a:r>
              <a:rPr lang="en-US" sz="2000" dirty="0" smtClean="0"/>
              <a:t>• Effective Leadership: managers should motivate employees </a:t>
            </a:r>
          </a:p>
          <a:p>
            <a:r>
              <a:rPr lang="en-US" sz="2000" dirty="0" smtClean="0"/>
              <a:t> </a:t>
            </a:r>
          </a:p>
          <a:p>
            <a:r>
              <a:rPr lang="en-US" sz="2000" dirty="0" smtClean="0"/>
              <a:t>• Successful promotion: Publicity of the event, Advertising of the event, maintaining good public relations.  </a:t>
            </a:r>
          </a:p>
          <a:p>
            <a:r>
              <a:rPr lang="en-US" sz="2000" dirty="0" smtClean="0"/>
              <a:t> </a:t>
            </a:r>
          </a:p>
          <a:p>
            <a:r>
              <a:rPr lang="en-US" sz="2000" dirty="0" smtClean="0"/>
              <a:t>• Planning and control:       Developing a mission statement for event.      Establishing objectives of the event.      Preparation of event proposal.      Evaluating the performance of the event. </a:t>
            </a:r>
          </a:p>
          <a:p>
            <a:r>
              <a:rPr lang="en-US" dirty="0" smtClean="0"/>
              <a:t> </a:t>
            </a:r>
            <a:endParaRPr lang="en-IN" dirty="0" smtClean="0"/>
          </a:p>
          <a:p>
            <a:r>
              <a:rPr lang="en-IN" dirty="0" smtClean="0"/>
              <a:t> </a:t>
            </a:r>
            <a:endParaRPr lang="en-IN" dirty="0"/>
          </a:p>
        </p:txBody>
      </p:sp>
    </p:spTree>
    <p:extLst>
      <p:ext uri="{BB962C8B-B14F-4D97-AF65-F5344CB8AC3E}">
        <p14:creationId xmlns="" xmlns:p14="http://schemas.microsoft.com/office/powerpoint/2010/main" val="479039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975" y="1028343"/>
            <a:ext cx="10844011" cy="5016758"/>
          </a:xfrm>
          <a:prstGeom prst="rect">
            <a:avLst/>
          </a:prstGeom>
        </p:spPr>
        <p:txBody>
          <a:bodyPr wrap="square">
            <a:spAutoFit/>
          </a:bodyPr>
          <a:lstStyle/>
          <a:p>
            <a:r>
              <a:rPr lang="en-IN" sz="2000" b="1" dirty="0" smtClean="0">
                <a:latin typeface="Times New Roman" pitchFamily="18" charset="0"/>
                <a:cs typeface="Times New Roman" pitchFamily="18" charset="0"/>
              </a:rPr>
              <a:t>ANALYSIS  OF  EVENTS </a:t>
            </a:r>
          </a:p>
          <a:p>
            <a:r>
              <a:rPr lang="en-IN" sz="2000" dirty="0" smtClean="0">
                <a:latin typeface="Times New Roman" pitchFamily="18" charset="0"/>
                <a:cs typeface="Times New Roman" pitchFamily="18" charset="0"/>
              </a:rPr>
              <a:t>• Objective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Competitors analysis is a must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Skills : self analysis to find out if your able to handle the event.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Budget: budget of the client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Rules and regulations for hosting the events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Cash inflows and cash outflows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Media: transmission of information should be planned.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Security: accidents, attack.</a:t>
            </a:r>
            <a:endParaRPr lang="en-IN"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208429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299" y="320423"/>
            <a:ext cx="11307651" cy="5940088"/>
          </a:xfrm>
          <a:prstGeom prst="rect">
            <a:avLst/>
          </a:prstGeom>
        </p:spPr>
        <p:txBody>
          <a:bodyPr wrap="square">
            <a:spAutoFit/>
          </a:bodyPr>
          <a:lstStyle/>
          <a:p>
            <a:r>
              <a:rPr lang="en-IN" sz="2000" b="1" dirty="0" smtClean="0">
                <a:latin typeface="Times New Roman" pitchFamily="18" charset="0"/>
                <a:cs typeface="Times New Roman" pitchFamily="18" charset="0"/>
              </a:rPr>
              <a:t>TYPE / CATEGORIES / SCOPE OF EVENTS </a:t>
            </a:r>
            <a:r>
              <a:rPr lang="en-IN" sz="2000" dirty="0" smtClean="0">
                <a:latin typeface="Times New Roman" pitchFamily="18" charset="0"/>
                <a:cs typeface="Times New Roman" pitchFamily="18" charset="0"/>
              </a:rPr>
              <a:t>• Social / life cycle events: events like birthday party, graduation day,  engagement, wedding,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Education and career events: events like education fair, job fair, workshop, seminar, debate, competition…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Sports events: events like Olympics, world cup, marathons etc. </a:t>
            </a:r>
          </a:p>
          <a:p>
            <a:r>
              <a:rPr lang="en-IN" sz="2000" dirty="0" smtClean="0">
                <a:latin typeface="Times New Roman" pitchFamily="18" charset="0"/>
                <a:cs typeface="Times New Roman" pitchFamily="18" charset="0"/>
              </a:rPr>
              <a:t> </a:t>
            </a:r>
          </a:p>
          <a:p>
            <a:r>
              <a:rPr lang="en-IN" sz="2000" dirty="0" smtClean="0">
                <a:latin typeface="Times New Roman" pitchFamily="18" charset="0"/>
                <a:cs typeface="Times New Roman" pitchFamily="18" charset="0"/>
              </a:rPr>
              <a:t>• Entertainment events: Events like music concerts, fairs, festivals fashion shows, award functions, celebrity nights, stage shows etc.</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Political events: Events like political procession, demonstration rally, political functions etc..</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 • Corporate events: events like meeting, conferences, exhibitions, product launch road shows, buyer-seller meet etc.. • Religious Events: These are such events which satiate the religious sentiments of the people.    Ex: </a:t>
            </a:r>
            <a:r>
              <a:rPr lang="en-US" sz="2000" dirty="0" err="1" smtClean="0">
                <a:latin typeface="Times New Roman" pitchFamily="18" charset="0"/>
                <a:cs typeface="Times New Roman" pitchFamily="18" charset="0"/>
              </a:rPr>
              <a:t>Kumbha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mela</a:t>
            </a:r>
            <a:r>
              <a:rPr lang="en-US" sz="2000" dirty="0" smtClean="0">
                <a:latin typeface="Times New Roman" pitchFamily="18" charset="0"/>
                <a:cs typeface="Times New Roman" pitchFamily="18" charset="0"/>
              </a:rPr>
              <a:t>, Diwali fair etc…</a:t>
            </a:r>
            <a:endParaRPr lang="en-IN" sz="2000" dirty="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MEANING  OF  DECISION  MAKING</a:t>
            </a:r>
          </a:p>
          <a:p>
            <a:r>
              <a:rPr lang="en-US" sz="2000" dirty="0" smtClean="0">
                <a:latin typeface="Times New Roman" pitchFamily="18" charset="0"/>
                <a:cs typeface="Times New Roman" pitchFamily="18" charset="0"/>
              </a:rPr>
              <a:t> • According to professor JAMES STONER, </a:t>
            </a:r>
          </a:p>
          <a:p>
            <a:r>
              <a:rPr lang="en-US" sz="2000" dirty="0" smtClean="0">
                <a:latin typeface="Times New Roman" pitchFamily="18" charset="0"/>
                <a:cs typeface="Times New Roman" pitchFamily="18" charset="0"/>
              </a:rPr>
              <a:t>• Decision making is the process of identifying and selecting a course of action to solve a specific problem. </a:t>
            </a:r>
            <a:endParaRPr lang="en-IN"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98462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010" y="140319"/>
            <a:ext cx="11775583" cy="7140416"/>
          </a:xfrm>
          <a:prstGeom prst="rect">
            <a:avLst/>
          </a:prstGeom>
        </p:spPr>
        <p:txBody>
          <a:bodyPr wrap="square">
            <a:spAutoFit/>
          </a:bodyPr>
          <a:lstStyle/>
          <a:p>
            <a:r>
              <a:rPr lang="en-IN" sz="2000" b="1" dirty="0" smtClean="0">
                <a:latin typeface="Times New Roman" pitchFamily="18" charset="0"/>
                <a:cs typeface="Times New Roman" pitchFamily="18" charset="0"/>
              </a:rPr>
              <a:t>REASONS OF EVENT MANAGEMENT </a:t>
            </a:r>
          </a:p>
          <a:p>
            <a:r>
              <a:rPr lang="en-IN" sz="2000" dirty="0" smtClean="0">
                <a:latin typeface="Times New Roman" pitchFamily="18" charset="0"/>
                <a:cs typeface="Times New Roman" pitchFamily="18" charset="0"/>
              </a:rPr>
              <a:t>  Develops the theme of the event </a:t>
            </a:r>
          </a:p>
          <a:p>
            <a:r>
              <a:rPr lang="en-IN" sz="2000" dirty="0" smtClean="0">
                <a:latin typeface="Times New Roman" pitchFamily="18" charset="0"/>
                <a:cs typeface="Times New Roman" pitchFamily="18" charset="0"/>
              </a:rPr>
              <a:t>• Provides career opportunities</a:t>
            </a:r>
          </a:p>
          <a:p>
            <a:r>
              <a:rPr lang="en-IN" sz="2000" dirty="0" smtClean="0">
                <a:latin typeface="Times New Roman" pitchFamily="18" charset="0"/>
                <a:cs typeface="Times New Roman" pitchFamily="18" charset="0"/>
              </a:rPr>
              <a:t> • Develops leadership qualities </a:t>
            </a:r>
          </a:p>
          <a:p>
            <a:r>
              <a:rPr lang="en-IN" sz="2000" dirty="0" smtClean="0">
                <a:latin typeface="Times New Roman" pitchFamily="18" charset="0"/>
                <a:cs typeface="Times New Roman" pitchFamily="18" charset="0"/>
              </a:rPr>
              <a:t>• Develop team sprit</a:t>
            </a:r>
          </a:p>
          <a:p>
            <a:r>
              <a:rPr lang="en-IN" sz="2000" dirty="0" smtClean="0">
                <a:latin typeface="Times New Roman" pitchFamily="18" charset="0"/>
                <a:cs typeface="Times New Roman" pitchFamily="18" charset="0"/>
              </a:rPr>
              <a:t> • Encourages creativity </a:t>
            </a:r>
          </a:p>
          <a:p>
            <a:r>
              <a:rPr lang="en-IN" sz="2000" dirty="0" smtClean="0">
                <a:latin typeface="Times New Roman" pitchFamily="18" charset="0"/>
                <a:cs typeface="Times New Roman" pitchFamily="18" charset="0"/>
              </a:rPr>
              <a:t>• Financial management </a:t>
            </a:r>
          </a:p>
          <a:p>
            <a:r>
              <a:rPr lang="en-US" sz="2000" b="1" dirty="0" smtClean="0">
                <a:latin typeface="Times New Roman" pitchFamily="18" charset="0"/>
                <a:cs typeface="Times New Roman" pitchFamily="18" charset="0"/>
              </a:rPr>
              <a:t>FIVE C’S OF EVENT MANAGEMENT  </a:t>
            </a:r>
          </a:p>
          <a:p>
            <a:pPr marL="342900" indent="-342900">
              <a:buAutoNum type="arabicPeriod"/>
            </a:pPr>
            <a:r>
              <a:rPr lang="en-US" sz="2000" dirty="0" smtClean="0">
                <a:latin typeface="Times New Roman" pitchFamily="18" charset="0"/>
                <a:cs typeface="Times New Roman" pitchFamily="18" charset="0"/>
              </a:rPr>
              <a:t>CONCEPTUALIZING            suitable theme or concept around which the event is to be </a:t>
            </a:r>
            <a:r>
              <a:rPr lang="en-US" sz="2000" dirty="0" err="1" smtClean="0">
                <a:latin typeface="Times New Roman" pitchFamily="18" charset="0"/>
                <a:cs typeface="Times New Roman" pitchFamily="18" charset="0"/>
              </a:rPr>
              <a:t>centred</a:t>
            </a:r>
            <a:r>
              <a:rPr lang="en-US" sz="2000" dirty="0" smtClean="0">
                <a:latin typeface="Times New Roman" pitchFamily="18" charset="0"/>
                <a:cs typeface="Times New Roman" pitchFamily="18" charset="0"/>
              </a:rPr>
              <a:t>. The theme should be conceptualized keeping in mind the event objective, target audience, the tentative venue, media to be used etc.      2. COSTING                  </a:t>
            </a:r>
            <a:r>
              <a:rPr lang="en-US" sz="2000" dirty="0" err="1" smtClean="0">
                <a:latin typeface="Times New Roman" pitchFamily="18" charset="0"/>
                <a:cs typeface="Times New Roman" pitchFamily="18" charset="0"/>
              </a:rPr>
              <a:t>Costing</a:t>
            </a:r>
            <a:r>
              <a:rPr lang="en-US" sz="2000" dirty="0" smtClean="0">
                <a:latin typeface="Times New Roman" pitchFamily="18" charset="0"/>
                <a:cs typeface="Times New Roman" pitchFamily="18" charset="0"/>
              </a:rPr>
              <a:t> involves the preparation of budgets, cost estimates and the sources of acquiring funds.    3. CANVASSING           networking and advertising .objective of raising funds and obtaining sponsorships for the conducting of the event.      4. CUSTOMISING                </a:t>
            </a:r>
            <a:r>
              <a:rPr lang="en-US" sz="2000" dirty="0" err="1" smtClean="0">
                <a:latin typeface="Times New Roman" pitchFamily="18" charset="0"/>
                <a:cs typeface="Times New Roman" pitchFamily="18" charset="0"/>
              </a:rPr>
              <a:t>Customisation</a:t>
            </a:r>
            <a:r>
              <a:rPr lang="en-US" sz="2000" dirty="0" smtClean="0">
                <a:latin typeface="Times New Roman" pitchFamily="18" charset="0"/>
                <a:cs typeface="Times New Roman" pitchFamily="18" charset="0"/>
              </a:rPr>
              <a:t> of an event focuses on client satisfaction. suitability to match changing trends and tastes of clients.      5. CARRYING OUT                  This phase involves the actual execution of plans </a:t>
            </a:r>
          </a:p>
          <a:p>
            <a:pPr marL="342900" indent="-342900">
              <a:buAutoNum type="arabicPeriod"/>
            </a:pPr>
            <a:r>
              <a:rPr lang="en-US" sz="2000" b="1" dirty="0" smtClean="0">
                <a:latin typeface="Times New Roman" pitchFamily="18" charset="0"/>
                <a:cs typeface="Times New Roman" pitchFamily="18" charset="0"/>
              </a:rPr>
              <a:t>ROLES OF EVENT MANAGER/FUNCTIONS OF DECISION MAKERS </a:t>
            </a:r>
          </a:p>
          <a:p>
            <a:pPr marL="342900" indent="-342900">
              <a:buAutoNum type="arabicPeriod"/>
            </a:pPr>
            <a:r>
              <a:rPr lang="en-US" sz="2000" dirty="0" smtClean="0">
                <a:latin typeface="Times New Roman" pitchFamily="18" charset="0"/>
                <a:cs typeface="Times New Roman" pitchFamily="18" charset="0"/>
              </a:rPr>
              <a:t>• Delivering events on time </a:t>
            </a:r>
          </a:p>
          <a:p>
            <a:pPr marL="342900" indent="-342900">
              <a:buAutoNum type="arabicPeriod"/>
            </a:pPr>
            <a:r>
              <a:rPr lang="en-US" sz="2000" dirty="0" smtClean="0">
                <a:latin typeface="Times New Roman" pitchFamily="18" charset="0"/>
                <a:cs typeface="Times New Roman" pitchFamily="18" charset="0"/>
              </a:rPr>
              <a:t>• Setting and communicating  </a:t>
            </a:r>
          </a:p>
          <a:p>
            <a:pPr marL="342900" indent="-342900">
              <a:buAutoNum type="arabicPeriod"/>
            </a:pPr>
            <a:r>
              <a:rPr lang="en-US" sz="2000" dirty="0" smtClean="0">
                <a:latin typeface="Times New Roman" pitchFamily="18" charset="0"/>
                <a:cs typeface="Times New Roman" pitchFamily="18" charset="0"/>
              </a:rPr>
              <a:t>• Providing leadership, motivation </a:t>
            </a:r>
          </a:p>
          <a:p>
            <a:pPr marL="342900" indent="-342900">
              <a:buAutoNum type="arabicPeriod"/>
            </a:pPr>
            <a:r>
              <a:rPr lang="en-US" sz="2000" dirty="0" smtClean="0">
                <a:latin typeface="Times New Roman" pitchFamily="18" charset="0"/>
                <a:cs typeface="Times New Roman" pitchFamily="18" charset="0"/>
              </a:rPr>
              <a:t>• Being responsible for all project budgets</a:t>
            </a:r>
          </a:p>
          <a:p>
            <a:pPr marL="342900" indent="-342900">
              <a:buAutoNum type="arabicPeriod"/>
            </a:pPr>
            <a:r>
              <a:rPr lang="en-US" sz="2000" dirty="0" smtClean="0">
                <a:latin typeface="Times New Roman" pitchFamily="18" charset="0"/>
                <a:cs typeface="Times New Roman" pitchFamily="18" charset="0"/>
              </a:rPr>
              <a:t> • Ensuring excellent customer service </a:t>
            </a:r>
          </a:p>
          <a:p>
            <a:pPr marL="342900" indent="-342900">
              <a:buAutoNum type="arabicPeriod"/>
            </a:pPr>
            <a:r>
              <a:rPr lang="en-US" sz="2000" dirty="0" smtClean="0">
                <a:latin typeface="Times New Roman" pitchFamily="18" charset="0"/>
                <a:cs typeface="Times New Roman" pitchFamily="18" charset="0"/>
              </a:rPr>
              <a:t>• Coordinating staff </a:t>
            </a:r>
          </a:p>
          <a:p>
            <a:r>
              <a:rPr lang="en-US" dirty="0" smtClean="0"/>
              <a:t> </a:t>
            </a:r>
            <a:endParaRPr lang="en-IN" dirty="0"/>
          </a:p>
        </p:txBody>
      </p:sp>
    </p:spTree>
    <p:extLst>
      <p:ext uri="{BB962C8B-B14F-4D97-AF65-F5344CB8AC3E}">
        <p14:creationId xmlns="" xmlns:p14="http://schemas.microsoft.com/office/powerpoint/2010/main" val="4074110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073" y="291698"/>
            <a:ext cx="11427854" cy="5632311"/>
          </a:xfrm>
          <a:prstGeom prst="rect">
            <a:avLst/>
          </a:prstGeom>
        </p:spPr>
        <p:txBody>
          <a:bodyPr wrap="square">
            <a:spAutoFit/>
          </a:bodyPr>
          <a:lstStyle/>
          <a:p>
            <a:r>
              <a:rPr lang="en-IN" sz="2000" b="1" dirty="0" smtClean="0">
                <a:latin typeface="Times New Roman" pitchFamily="18" charset="0"/>
                <a:cs typeface="Times New Roman" pitchFamily="18" charset="0"/>
              </a:rPr>
              <a:t>QUALITIES OF GOOD EVENT MANAGER </a:t>
            </a:r>
          </a:p>
          <a:p>
            <a:r>
              <a:rPr lang="en-IN" sz="2000" b="1" dirty="0" smtClean="0">
                <a:latin typeface="Times New Roman" pitchFamily="18" charset="0"/>
                <a:cs typeface="Times New Roman" pitchFamily="18" charset="0"/>
              </a:rPr>
              <a:t> </a:t>
            </a:r>
          </a:p>
          <a:p>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Flexibility • Creative and innovate • Good time management skills • Leadership skills • Superior organizations skills</a:t>
            </a:r>
          </a:p>
          <a:p>
            <a:endParaRPr lang="en-IN" sz="2000" b="1" dirty="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PROCEDURES FOR EVENT MANAGEMENT </a:t>
            </a:r>
          </a:p>
          <a:p>
            <a:r>
              <a:rPr lang="en-US" sz="2000" b="1"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Identification of objectives • Organize a team • Set a date • Create a master plan • Determine administrative processes • Identify and establish partnerships and sponsors • Create a publicity plan </a:t>
            </a:r>
          </a:p>
          <a:p>
            <a:r>
              <a:rPr lang="en-US" sz="2000" dirty="0" smtClean="0">
                <a:latin typeface="Times New Roman" pitchFamily="18" charset="0"/>
                <a:cs typeface="Times New Roman" pitchFamily="18" charset="0"/>
              </a:rPr>
              <a:t> RECORD KEEPING SYSTMES </a:t>
            </a:r>
          </a:p>
          <a:p>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Record keeping system is a systematic procedure by which the records of an organization are created, captured, maintained and disposed of. </a:t>
            </a:r>
          </a:p>
          <a:p>
            <a:r>
              <a:rPr lang="en-US" sz="2000" b="1" dirty="0" smtClean="0">
                <a:latin typeface="Times New Roman" pitchFamily="18" charset="0"/>
                <a:cs typeface="Times New Roman" pitchFamily="18" charset="0"/>
              </a:rPr>
              <a:t> BENEFITS OF RECORD KEEPING SYSTEM  </a:t>
            </a:r>
          </a:p>
          <a:p>
            <a:r>
              <a:rPr lang="en-US" sz="2000" b="1"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Plan and work more efficiently  • Measure profit and performance  </a:t>
            </a:r>
          </a:p>
          <a:p>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Prepare budget  • Face risks and uncertainties •  Innovate and expand activities </a:t>
            </a:r>
            <a:endParaRPr lang="en-IN"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93013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608" y="194385"/>
            <a:ext cx="11217500" cy="6555641"/>
          </a:xfrm>
          <a:prstGeom prst="rect">
            <a:avLst/>
          </a:prstGeom>
        </p:spPr>
        <p:txBody>
          <a:bodyPr wrap="square">
            <a:spAutoFit/>
          </a:bodyPr>
          <a:lstStyle/>
          <a:p>
            <a:r>
              <a:rPr lang="en-IN" sz="2000" b="1" dirty="0" smtClean="0">
                <a:latin typeface="Times New Roman" pitchFamily="18" charset="0"/>
                <a:cs typeface="Times New Roman" pitchFamily="18" charset="0"/>
              </a:rPr>
              <a:t>ADVANTAGES OF USING ELECTRONIC RECORD KEEPING  • Helps you record business transactions, including income and expenses, payments to workers, and stock and asset details  </a:t>
            </a:r>
          </a:p>
          <a:p>
            <a:r>
              <a:rPr lang="en-IN" sz="2000" b="1" dirty="0" smtClean="0">
                <a:latin typeface="Times New Roman" pitchFamily="18" charset="0"/>
                <a:cs typeface="Times New Roman" pitchFamily="18" charset="0"/>
              </a:rPr>
              <a:t> </a:t>
            </a:r>
          </a:p>
          <a:p>
            <a:r>
              <a:rPr lang="en-IN" sz="2000" b="1" dirty="0" smtClean="0">
                <a:latin typeface="Times New Roman" pitchFamily="18" charset="0"/>
                <a:cs typeface="Times New Roman" pitchFamily="18" charset="0"/>
              </a:rPr>
              <a:t>• Efficient way to keep financial records </a:t>
            </a:r>
          </a:p>
          <a:p>
            <a:r>
              <a:rPr lang="en-IN" sz="2000" b="1" dirty="0" smtClean="0">
                <a:latin typeface="Times New Roman" pitchFamily="18" charset="0"/>
                <a:cs typeface="Times New Roman" pitchFamily="18" charset="0"/>
              </a:rPr>
              <a:t> </a:t>
            </a:r>
          </a:p>
          <a:p>
            <a:r>
              <a:rPr lang="en-IN" sz="2000" b="1" dirty="0" smtClean="0">
                <a:latin typeface="Times New Roman" pitchFamily="18" charset="0"/>
                <a:cs typeface="Times New Roman" pitchFamily="18" charset="0"/>
              </a:rPr>
              <a:t>• Easy to generate orders, invoices, debtor reports, financial statements, employee pay records and inventory reports </a:t>
            </a:r>
          </a:p>
          <a:p>
            <a:r>
              <a:rPr lang="en-IN" sz="2000" b="1" dirty="0" smtClean="0">
                <a:latin typeface="Times New Roman" pitchFamily="18" charset="0"/>
                <a:cs typeface="Times New Roman" pitchFamily="18" charset="0"/>
              </a:rPr>
              <a:t> </a:t>
            </a:r>
          </a:p>
          <a:p>
            <a:r>
              <a:rPr lang="en-IN" sz="2000" b="1" dirty="0" smtClean="0">
                <a:latin typeface="Times New Roman" pitchFamily="18" charset="0"/>
                <a:cs typeface="Times New Roman" pitchFamily="18" charset="0"/>
              </a:rPr>
              <a:t>• Automatically tallies amounts and provides reporting functions </a:t>
            </a:r>
          </a:p>
          <a:p>
            <a:r>
              <a:rPr lang="en-IN" sz="2000" b="1" dirty="0" smtClean="0">
                <a:latin typeface="Times New Roman" pitchFamily="18" charset="0"/>
                <a:cs typeface="Times New Roman" pitchFamily="18" charset="0"/>
              </a:rPr>
              <a:t> </a:t>
            </a:r>
          </a:p>
          <a:p>
            <a:r>
              <a:rPr lang="en-IN" sz="2000" b="1" dirty="0" smtClean="0">
                <a:latin typeface="Times New Roman" pitchFamily="18" charset="0"/>
                <a:cs typeface="Times New Roman" pitchFamily="18" charset="0"/>
              </a:rPr>
              <a:t>• Allows you to back up records and keep them in a safe place in case of fire or theft. </a:t>
            </a:r>
          </a:p>
          <a:p>
            <a:r>
              <a:rPr lang="en-IN" sz="2000" b="1" dirty="0" smtClean="0">
                <a:latin typeface="Times New Roman" pitchFamily="18" charset="0"/>
                <a:cs typeface="Times New Roman" pitchFamily="18" charset="0"/>
              </a:rPr>
              <a:t> </a:t>
            </a:r>
          </a:p>
          <a:p>
            <a:r>
              <a:rPr lang="en-IN" sz="2000" b="1" dirty="0" smtClean="0">
                <a:latin typeface="Times New Roman" pitchFamily="18" charset="0"/>
                <a:cs typeface="Times New Roman" pitchFamily="18" charset="0"/>
              </a:rPr>
              <a:t>• Many accounting programs have facilities to email invoices to clients, orders to supplies  </a:t>
            </a:r>
          </a:p>
          <a:p>
            <a:endParaRPr lang="en-IN" sz="2000" b="1" dirty="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ADVANTAGES TO USING MANUAL RECORD KEEPING </a:t>
            </a:r>
          </a:p>
          <a:p>
            <a:r>
              <a:rPr lang="en-US" sz="2000" b="1"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 Less expensive to set up  • Correcting entries may be easier with manual systems • The risk of corrupted data is much less • Data loss is less of a risk • Problems with duplicate copies of the same records are generally avoided • The </a:t>
            </a:r>
            <a:r>
              <a:rPr lang="en-US" sz="2000" b="1" dirty="0" err="1" smtClean="0">
                <a:latin typeface="Times New Roman" pitchFamily="18" charset="0"/>
                <a:cs typeface="Times New Roman" pitchFamily="18" charset="0"/>
              </a:rPr>
              <a:t>proess</a:t>
            </a:r>
            <a:r>
              <a:rPr lang="en-US" sz="2000" b="1" dirty="0" smtClean="0">
                <a:latin typeface="Times New Roman" pitchFamily="18" charset="0"/>
                <a:cs typeface="Times New Roman" pitchFamily="18" charset="0"/>
              </a:rPr>
              <a:t> is </a:t>
            </a:r>
            <a:r>
              <a:rPr lang="en-US" sz="2000" b="1" dirty="0" err="1" smtClean="0">
                <a:latin typeface="Times New Roman" pitchFamily="18" charset="0"/>
                <a:cs typeface="Times New Roman" pitchFamily="18" charset="0"/>
              </a:rPr>
              <a:t>siplified</a:t>
            </a:r>
            <a:r>
              <a:rPr lang="en-US" sz="2000" b="1" dirty="0" smtClean="0">
                <a:latin typeface="Times New Roman" pitchFamily="18" charset="0"/>
                <a:cs typeface="Times New Roman" pitchFamily="18" charset="0"/>
              </a:rPr>
              <a:t> as you </a:t>
            </a:r>
            <a:r>
              <a:rPr lang="en-US" sz="2000" b="1" dirty="0" err="1" smtClean="0">
                <a:latin typeface="Times New Roman" pitchFamily="18" charset="0"/>
                <a:cs typeface="Times New Roman" pitchFamily="18" charset="0"/>
              </a:rPr>
              <a:t>do’t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eed</a:t>
            </a:r>
            <a:r>
              <a:rPr lang="en-US" sz="2000" b="1" dirty="0" smtClean="0">
                <a:latin typeface="Times New Roman" pitchFamily="18" charset="0"/>
                <a:cs typeface="Times New Roman" pitchFamily="18" charset="0"/>
              </a:rPr>
              <a:t> to e familiar with how accounting software calculates and treats your information Developing record keeping systems</a:t>
            </a:r>
            <a:endParaRPr lang="en-IN" sz="2000" b="1"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 </a:t>
            </a:r>
            <a:endParaRPr lang="en-IN" sz="20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4022640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162" y="614596"/>
            <a:ext cx="11466491" cy="4401205"/>
          </a:xfrm>
          <a:prstGeom prst="rect">
            <a:avLst/>
          </a:prstGeom>
        </p:spPr>
        <p:txBody>
          <a:bodyPr wrap="square">
            <a:spAutoFit/>
          </a:bodyPr>
          <a:lstStyle/>
          <a:p>
            <a:r>
              <a:rPr lang="en-IN" sz="2800" b="1" dirty="0" smtClean="0">
                <a:latin typeface="Times New Roman" pitchFamily="18" charset="0"/>
                <a:cs typeface="Times New Roman" pitchFamily="18" charset="0"/>
              </a:rPr>
              <a:t>FUNCTIONS OF EVENT MANAGEMENT  </a:t>
            </a:r>
          </a:p>
          <a:p>
            <a:r>
              <a:rPr lang="en-IN" sz="2800" b="1" dirty="0" smtClean="0">
                <a:latin typeface="Times New Roman" pitchFamily="18" charset="0"/>
                <a:cs typeface="Times New Roman" pitchFamily="18" charset="0"/>
              </a:rPr>
              <a:t>• FUNCTIONS OF EVENT MANAGEMENT  • Planning • Organising • Staffing • Directing • Co-ordination • controlling</a:t>
            </a:r>
          </a:p>
          <a:p>
            <a:endParaRPr lang="en-IN" sz="28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SKILLS REQUIRED FOR EVENT MANAGER </a:t>
            </a:r>
          </a:p>
          <a:p>
            <a:r>
              <a:rPr lang="en-US" sz="2800" b="1" dirty="0" smtClean="0">
                <a:latin typeface="Times New Roman" pitchFamily="18" charset="0"/>
                <a:cs typeface="Times New Roman" pitchFamily="18" charset="0"/>
              </a:rPr>
              <a:t> </a:t>
            </a:r>
          </a:p>
          <a:p>
            <a:r>
              <a:rPr lang="en-US" sz="2800" b="1" dirty="0" smtClean="0">
                <a:latin typeface="Times New Roman" pitchFamily="18" charset="0"/>
                <a:cs typeface="Times New Roman" pitchFamily="18" charset="0"/>
              </a:rPr>
              <a:t>• Analytical thinking and problem solving • Client/customer service • Negotiation skills • Ability to work under pressure and meet deadlines • Teamwork, facilitation and co-operation • Planning, co-ordination and organization • Networking skills </a:t>
            </a:r>
            <a:r>
              <a:rPr lang="en-IN" sz="2800" b="1" dirty="0" smtClean="0">
                <a:latin typeface="Times New Roman" pitchFamily="18" charset="0"/>
                <a:cs typeface="Times New Roman" pitchFamily="18" charset="0"/>
              </a:rPr>
              <a:t> </a:t>
            </a:r>
            <a:endParaRPr lang="en-IN" sz="28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222320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1051</Words>
  <Application>Microsoft Office PowerPoint</Application>
  <PresentationFormat>Custom</PresentationFormat>
  <Paragraphs>118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Government College of arts and Science Aurangabad</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lenovo</cp:lastModifiedBy>
  <cp:revision>7</cp:revision>
  <dcterms:created xsi:type="dcterms:W3CDTF">2020-03-04T04:29:50Z</dcterms:created>
  <dcterms:modified xsi:type="dcterms:W3CDTF">2023-04-26T07:25:29Z</dcterms:modified>
</cp:coreProperties>
</file>